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79" r:id="rId7"/>
    <p:sldId id="267" r:id="rId8"/>
    <p:sldId id="268" r:id="rId9"/>
    <p:sldId id="270" r:id="rId10"/>
    <p:sldId id="271" r:id="rId11"/>
    <p:sldId id="272" r:id="rId12"/>
    <p:sldId id="273" r:id="rId13"/>
    <p:sldId id="280" r:id="rId14"/>
    <p:sldId id="278" r:id="rId15"/>
    <p:sldId id="274" r:id="rId16"/>
    <p:sldId id="275" r:id="rId17"/>
    <p:sldId id="282" r:id="rId18"/>
    <p:sldId id="281" r:id="rId19"/>
    <p:sldId id="277" r:id="rId2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DM Sans Medium" panose="020F0502020204030204" pitchFamily="34" charset="0"/>
      <p:regular r:id="rId25"/>
      <p:bold r:id="rId26"/>
      <p:italic r:id="rId27"/>
      <p:boldItalic r:id="rId28"/>
    </p:embeddedFont>
    <p:embeddedFont>
      <p:font typeface="Golos Text" panose="020B0503020202020204" pitchFamily="34" charset="0"/>
      <p:regular r:id="rId29"/>
      <p:bold r:id="rId30"/>
    </p:embeddedFont>
    <p:embeddedFont>
      <p:font typeface="Nunito Light" panose="020F0302020204030204" pitchFamily="34" charset="0"/>
      <p:regular r:id="rId31"/>
      <p:italic r:id="rId32"/>
    </p:embeddedFont>
    <p:embeddedFont>
      <p:font typeface="Syne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政穎 潘" initials="政穎" lastIdx="3" clrIdx="0">
    <p:extLst>
      <p:ext uri="{19B8F6BF-5375-455C-9EA6-DF929625EA0E}">
        <p15:presenceInfo xmlns:p15="http://schemas.microsoft.com/office/powerpoint/2012/main" userId="7a9098376d357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43997F-2B43-4AD7-8773-CD4000385FFD}">
  <a:tblStyle styleId="{0943997F-2B43-4AD7-8773-CD4000385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4f55d8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4f55d8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70d9890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70d9890f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3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73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3baf4f2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3baf4f2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4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4f55d80f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4f55d80f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3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68125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7" name="Google Shape;17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22" name="Google Shape;22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30" name="Google Shape;30;p2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/>
          <p:nvPr/>
        </p:nvSpPr>
        <p:spPr>
          <a:xfrm rot="5400000">
            <a:off x="8490600" y="3182032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5400000">
            <a:off x="8491882" y="31833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51966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713225" y="1862925"/>
            <a:ext cx="6360300" cy="27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 rot="-5400000">
            <a:off x="8490525" y="118848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-5400000">
            <a:off x="286956" y="-134556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 rot="10800000">
            <a:off x="8490525" y="3838132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 rot="-5400000">
            <a:off x="286956" y="94056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 rot="-5400000">
            <a:off x="8702913" y="1860363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rot="-5400000">
            <a:off x="8702913" y="2089288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rot="-5400000">
            <a:off x="8702913" y="1631438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75957" y="539491"/>
            <a:ext cx="574369" cy="577647"/>
            <a:chOff x="2004100" y="1039050"/>
            <a:chExt cx="3592050" cy="3612550"/>
          </a:xfrm>
        </p:grpSpPr>
        <p:sp>
          <p:nvSpPr>
            <p:cNvPr id="268" name="Google Shape;268;p14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4"/>
          <p:cNvSpPr/>
          <p:nvPr/>
        </p:nvSpPr>
        <p:spPr>
          <a:xfrm>
            <a:off x="72861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6364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"/>
          <p:cNvSpPr/>
          <p:nvPr/>
        </p:nvSpPr>
        <p:spPr>
          <a:xfrm rot="5400000">
            <a:off x="8490600" y="4494232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1"/>
          </p:nvPr>
        </p:nvSpPr>
        <p:spPr>
          <a:xfrm>
            <a:off x="719975" y="1308850"/>
            <a:ext cx="77040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subTitle" idx="2"/>
          </p:nvPr>
        </p:nvSpPr>
        <p:spPr>
          <a:xfrm>
            <a:off x="1237750" y="1862925"/>
            <a:ext cx="66684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713223" y="393860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15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91" name="Google Shape;291;p1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 rot="5400000">
            <a:off x="-1214124" y="9981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 rot="5400000">
            <a:off x="-1214124" y="762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"/>
          </p:nvPr>
        </p:nvSpPr>
        <p:spPr>
          <a:xfrm>
            <a:off x="713225" y="1463850"/>
            <a:ext cx="64653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2756125" y="448914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527200" y="448914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-5400000">
            <a:off x="649650" y="391404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5400000">
            <a:off x="1876493" y="449020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-5400000">
            <a:off x="2022253" y="46359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-5400000">
            <a:off x="8491943" y="2044495"/>
            <a:ext cx="574500" cy="57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5400000">
            <a:off x="8490600" y="3381957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-5400000">
            <a:off x="8637703" y="2190267"/>
            <a:ext cx="282900" cy="28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>
            <a:off x="8490600" y="732307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-5400000">
            <a:off x="8490525" y="1388407"/>
            <a:ext cx="5772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-5400000">
            <a:off x="8491943" y="1389770"/>
            <a:ext cx="574500" cy="57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5400000">
            <a:off x="8703013" y="2713377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5400000">
            <a:off x="8703013" y="2484452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5400000">
            <a:off x="8703013" y="2942302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5400000">
            <a:off x="8490525" y="76207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99815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76201" y="-13946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>
            <a:off x="2948432" y="4491516"/>
            <a:ext cx="574369" cy="577647"/>
            <a:chOff x="2004100" y="1039050"/>
            <a:chExt cx="3592050" cy="3612550"/>
          </a:xfrm>
        </p:grpSpPr>
        <p:sp>
          <p:nvSpPr>
            <p:cNvPr id="318" name="Google Shape;318;p16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/>
          <p:nvPr/>
        </p:nvSpPr>
        <p:spPr>
          <a:xfrm rot="-5400000" flipH="1">
            <a:off x="77363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5400000" flipH="1">
            <a:off x="76020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-5400000" flipH="1">
            <a:off x="286695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-5400000" flipH="1">
            <a:off x="75945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5400000" flipH="1">
            <a:off x="77363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"/>
          <p:cNvSpPr/>
          <p:nvPr/>
        </p:nvSpPr>
        <p:spPr>
          <a:xfrm rot="-5400000" flipH="1">
            <a:off x="223123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"/>
          <p:cNvSpPr/>
          <p:nvPr/>
        </p:nvSpPr>
        <p:spPr>
          <a:xfrm rot="-5400000" flipH="1">
            <a:off x="286695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 flipH="1">
            <a:off x="286695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 flipH="1">
            <a:off x="286695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 flipH="1">
            <a:off x="286695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flipH="1">
            <a:off x="8493431" y="92491"/>
            <a:ext cx="574369" cy="577647"/>
            <a:chOff x="2004100" y="1039050"/>
            <a:chExt cx="3592050" cy="3612550"/>
          </a:xfrm>
        </p:grpSpPr>
        <p:sp>
          <p:nvSpPr>
            <p:cNvPr id="362" name="Google Shape;362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/>
          <p:nvPr/>
        </p:nvSpPr>
        <p:spPr>
          <a:xfrm rot="-5400000" flipH="1">
            <a:off x="8704418" y="4704138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 rot="-5400000" flipH="1">
            <a:off x="8704418" y="4475526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rot="10800000" flipH="1">
            <a:off x="8493419" y="3370244"/>
            <a:ext cx="574369" cy="577647"/>
            <a:chOff x="2004100" y="1039050"/>
            <a:chExt cx="3592050" cy="3612550"/>
          </a:xfrm>
        </p:grpSpPr>
        <p:sp>
          <p:nvSpPr>
            <p:cNvPr id="369" name="Google Shape;369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8"/>
          <p:cNvGrpSpPr/>
          <p:nvPr/>
        </p:nvGrpSpPr>
        <p:grpSpPr>
          <a:xfrm rot="10800000" flipH="1">
            <a:off x="8493419" y="4026344"/>
            <a:ext cx="574369" cy="577647"/>
            <a:chOff x="2004100" y="1039050"/>
            <a:chExt cx="3592050" cy="3612550"/>
          </a:xfrm>
        </p:grpSpPr>
        <p:sp>
          <p:nvSpPr>
            <p:cNvPr id="374" name="Google Shape;374;p1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395" name="Google Shape;395;p1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1291500" y="207957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49" name="Google Shape;49;p3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86" name="Google Shape;86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5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91" name="Google Shape;91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99" name="Google Shape;99;p5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720000" y="1158988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subTitle" idx="1"/>
          </p:nvPr>
        </p:nvSpPr>
        <p:spPr>
          <a:xfrm>
            <a:off x="713225" y="2480013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8473236" y="825509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619063" y="971269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 rot="10800000">
            <a:off x="8471898" y="1476216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 rot="5400000">
            <a:off x="7848491" y="3214641"/>
            <a:ext cx="1828500" cy="57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rot="5400000">
            <a:off x="8685116" y="2143566"/>
            <a:ext cx="152400" cy="57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 rot="5400000">
            <a:off x="8685116" y="1915041"/>
            <a:ext cx="152400" cy="5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471898" y="4490091"/>
            <a:ext cx="577200" cy="577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63517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713226" y="460400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730303" y="76210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 rot="10800000">
            <a:off x="1383635" y="76285"/>
            <a:ext cx="1524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 rot="10800000">
            <a:off x="76190" y="7628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 rot="10800000">
            <a:off x="77553" y="77567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 rot="10800000">
            <a:off x="1612160" y="76285"/>
            <a:ext cx="152400" cy="57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>
            <a:off x="1840685" y="76285"/>
            <a:ext cx="1524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2069207" y="76041"/>
            <a:ext cx="574369" cy="577647"/>
            <a:chOff x="2004100" y="1039050"/>
            <a:chExt cx="3592050" cy="3612550"/>
          </a:xfrm>
        </p:grpSpPr>
        <p:sp>
          <p:nvSpPr>
            <p:cNvPr id="151" name="Google Shape;151;p7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7" name="Google Shape;157;p8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"/>
          <p:cNvSpPr/>
          <p:nvPr/>
        </p:nvSpPr>
        <p:spPr>
          <a:xfrm rot="-5400000">
            <a:off x="8501520" y="3470229"/>
            <a:ext cx="577200" cy="5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>
            <a:off x="8502940" y="731491"/>
            <a:ext cx="574369" cy="577647"/>
            <a:chOff x="2004100" y="1039050"/>
            <a:chExt cx="3592050" cy="3612550"/>
          </a:xfrm>
        </p:grpSpPr>
        <p:sp>
          <p:nvSpPr>
            <p:cNvPr id="164" name="Google Shape;164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8502940" y="1386791"/>
            <a:ext cx="574369" cy="577647"/>
            <a:chOff x="2004100" y="1039050"/>
            <a:chExt cx="3592050" cy="3612550"/>
          </a:xfrm>
        </p:grpSpPr>
        <p:sp>
          <p:nvSpPr>
            <p:cNvPr id="169" name="Google Shape;169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8"/>
          <p:cNvSpPr/>
          <p:nvPr/>
        </p:nvSpPr>
        <p:spPr>
          <a:xfrm rot="-5400000">
            <a:off x="8501520" y="2163429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5400000">
            <a:off x="8502938" y="2164716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8501520" y="2816829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8"/>
          <p:cNvGrpSpPr/>
          <p:nvPr/>
        </p:nvGrpSpPr>
        <p:grpSpPr>
          <a:xfrm>
            <a:off x="8502940" y="76191"/>
            <a:ext cx="574369" cy="577647"/>
            <a:chOff x="2004100" y="1039050"/>
            <a:chExt cx="3592050" cy="3612550"/>
          </a:xfrm>
        </p:grpSpPr>
        <p:sp>
          <p:nvSpPr>
            <p:cNvPr id="177" name="Google Shape;177;p8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 flipH="1">
            <a:off x="2746618" y="448929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 flipH="1">
            <a:off x="2517693" y="4489295"/>
            <a:ext cx="152400" cy="57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-5400000" flipH="1">
            <a:off x="640143" y="3914195"/>
            <a:ext cx="577200" cy="172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-5400000" flipH="1">
            <a:off x="1866985" y="4487640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-5400000" flipH="1">
            <a:off x="2012745" y="4633468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9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00" name="Google Shape;200;p9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9" name="Google Shape;209;p11"/>
          <p:cNvSpPr txBox="1">
            <a:spLocks noGrp="1"/>
          </p:cNvSpPr>
          <p:nvPr>
            <p:ph type="subTitle" idx="1"/>
          </p:nvPr>
        </p:nvSpPr>
        <p:spPr>
          <a:xfrm>
            <a:off x="1284000" y="30563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11"/>
          <p:cNvSpPr/>
          <p:nvPr/>
        </p:nvSpPr>
        <p:spPr>
          <a:xfrm rot="5400000">
            <a:off x="8491882" y="2528645"/>
            <a:ext cx="574500" cy="57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8490525" y="1220832"/>
            <a:ext cx="577200" cy="577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5400000">
            <a:off x="8704650" y="781150"/>
            <a:ext cx="152400" cy="57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5400000">
            <a:off x="8490600" y="1874545"/>
            <a:ext cx="577200" cy="57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5400000">
            <a:off x="8491882" y="1875882"/>
            <a:ext cx="574500" cy="57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 rot="5400000">
            <a:off x="8637722" y="2674472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 rot="5400000">
            <a:off x="8704650" y="552225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 rot="5400000">
            <a:off x="8704650" y="32330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 rot="5400000">
            <a:off x="8704650" y="94375"/>
            <a:ext cx="152400" cy="57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5400000">
            <a:off x="8704650" y="-134550"/>
            <a:ext cx="152400" cy="57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8491945" y="4489641"/>
            <a:ext cx="574369" cy="577647"/>
            <a:chOff x="2004100" y="1039050"/>
            <a:chExt cx="3592050" cy="3612550"/>
          </a:xfrm>
        </p:grpSpPr>
        <p:sp>
          <p:nvSpPr>
            <p:cNvPr id="221" name="Google Shape;221;p11"/>
            <p:cNvSpPr/>
            <p:nvPr/>
          </p:nvSpPr>
          <p:spPr>
            <a:xfrm>
              <a:off x="2004100" y="2855200"/>
              <a:ext cx="1785775" cy="1796400"/>
            </a:xfrm>
            <a:custGeom>
              <a:avLst/>
              <a:gdLst/>
              <a:ahLst/>
              <a:cxnLst/>
              <a:rect l="l" t="t" r="r" b="b"/>
              <a:pathLst>
                <a:path w="71431" h="71856" extrusionOk="0">
                  <a:moveTo>
                    <a:pt x="71431" y="0"/>
                  </a:moveTo>
                  <a:lnTo>
                    <a:pt x="71431" y="0"/>
                  </a:lnTo>
                  <a:cubicBezTo>
                    <a:pt x="31947" y="243"/>
                    <a:pt x="1" y="32311"/>
                    <a:pt x="1" y="71855"/>
                  </a:cubicBezTo>
                  <a:cubicBezTo>
                    <a:pt x="39545" y="71855"/>
                    <a:pt x="71218" y="39515"/>
                    <a:pt x="714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004100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1" y="1"/>
                  </a:moveTo>
                  <a:cubicBezTo>
                    <a:pt x="1" y="39546"/>
                    <a:pt x="31947" y="71613"/>
                    <a:pt x="71431" y="71856"/>
                  </a:cubicBezTo>
                  <a:cubicBezTo>
                    <a:pt x="71218" y="32342"/>
                    <a:pt x="3954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810375" y="1039050"/>
              <a:ext cx="1785775" cy="1796425"/>
            </a:xfrm>
            <a:custGeom>
              <a:avLst/>
              <a:gdLst/>
              <a:ahLst/>
              <a:cxnLst/>
              <a:rect l="l" t="t" r="r" b="b"/>
              <a:pathLst>
                <a:path w="71431" h="71857" extrusionOk="0">
                  <a:moveTo>
                    <a:pt x="71430" y="1"/>
                  </a:moveTo>
                  <a:cubicBezTo>
                    <a:pt x="31885" y="1"/>
                    <a:pt x="213" y="32342"/>
                    <a:pt x="0" y="71856"/>
                  </a:cubicBezTo>
                  <a:cubicBezTo>
                    <a:pt x="39484" y="71613"/>
                    <a:pt x="71430" y="39546"/>
                    <a:pt x="71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810375" y="2855950"/>
              <a:ext cx="1785775" cy="1795650"/>
            </a:xfrm>
            <a:custGeom>
              <a:avLst/>
              <a:gdLst/>
              <a:ahLst/>
              <a:cxnLst/>
              <a:rect l="l" t="t" r="r" b="b"/>
              <a:pathLst>
                <a:path w="71431" h="71826" extrusionOk="0">
                  <a:moveTo>
                    <a:pt x="0" y="1"/>
                  </a:moveTo>
                  <a:cubicBezTo>
                    <a:pt x="213" y="39485"/>
                    <a:pt x="31885" y="71825"/>
                    <a:pt x="71430" y="71825"/>
                  </a:cubicBezTo>
                  <a:cubicBezTo>
                    <a:pt x="71430" y="32281"/>
                    <a:pt x="39484" y="21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4" r:id="rId13"/>
    <p:sldLayoutId id="214748366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>
            <a:spLocks noGrp="1"/>
          </p:cNvSpPr>
          <p:nvPr>
            <p:ph type="ctrTitle"/>
          </p:nvPr>
        </p:nvSpPr>
        <p:spPr>
          <a:xfrm>
            <a:off x="1303526" y="1052972"/>
            <a:ext cx="6121800" cy="20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藥品</a:t>
            </a:r>
            <a:r>
              <a:rPr lang="zh-TW" altLang="en-US" dirty="0">
                <a:solidFill>
                  <a:schemeClr val="dk2"/>
                </a:solidFill>
              </a:rPr>
              <a:t>查詢系統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564362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4721676" y="41764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189505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3"/>
          <p:cNvSpPr/>
          <p:nvPr/>
        </p:nvSpPr>
        <p:spPr>
          <a:xfrm>
            <a:off x="973101" y="-814650"/>
            <a:ext cx="1781700" cy="178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8FCDF5-A9C6-4EB8-AFF6-DB1064CF14C9}"/>
              </a:ext>
            </a:extLst>
          </p:cNvPr>
          <p:cNvSpPr txBox="1"/>
          <p:nvPr/>
        </p:nvSpPr>
        <p:spPr>
          <a:xfrm>
            <a:off x="4364426" y="354669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Syne" panose="02020500000000000000" charset="0"/>
              </a:rPr>
              <a:t>組員</a:t>
            </a:r>
            <a:r>
              <a:rPr lang="en-US" altLang="zh-TW" sz="2400" b="1" dirty="0">
                <a:latin typeface="Syne" panose="02020500000000000000" charset="0"/>
              </a:rPr>
              <a:t>:</a:t>
            </a:r>
            <a:r>
              <a:rPr lang="zh-TW" altLang="en-US" sz="2400" b="1" dirty="0">
                <a:latin typeface="Syne" panose="02020500000000000000" charset="0"/>
              </a:rPr>
              <a:t>潘政穎、劉孫湧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E356E-C0A3-4892-82AB-A16003EC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8" y="365613"/>
            <a:ext cx="4035273" cy="37559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C9C1BA-D6F9-4560-B3E8-C8A061612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49"/>
          <a:stretch/>
        </p:blipFill>
        <p:spPr>
          <a:xfrm>
            <a:off x="4319841" y="365613"/>
            <a:ext cx="4539591" cy="375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20F8FDA-2913-4F50-A7AD-69F37F7D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870" y="672352"/>
            <a:ext cx="4590947" cy="315333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141901-1F24-458D-A482-FD7A6380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" y="359707"/>
            <a:ext cx="4457880" cy="37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6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建立帳號二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122DA-E9CD-4D48-B6C2-D337F5EE0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0" y="517711"/>
            <a:ext cx="4589480" cy="365049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5F1457A-EAB9-4086-87E8-F4782B10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457" y="517711"/>
            <a:ext cx="4654273" cy="36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162B9796-537E-412C-9A87-A34D103C15C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46" r="46"/>
          <a:stretch/>
        </p:blipFill>
        <p:spPr>
          <a:xfrm>
            <a:off x="3832721" y="1461816"/>
            <a:ext cx="4982136" cy="2809971"/>
          </a:xfrm>
        </p:spPr>
      </p:pic>
      <p:sp>
        <p:nvSpPr>
          <p:cNvPr id="4" name="標題 2">
            <a:extLst>
              <a:ext uri="{FF2B5EF4-FFF2-40B4-BE49-F238E27FC236}">
                <a16:creationId xmlns:a16="http://schemas.microsoft.com/office/drawing/2014/main" id="{DC57B174-7181-4660-8EAD-773D75F3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4356661"/>
            <a:ext cx="7702550" cy="573087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帳號資料處理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EC3A26-578A-44B6-A17D-02D05A99B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/>
          <a:stretch/>
        </p:blipFill>
        <p:spPr>
          <a:xfrm>
            <a:off x="578224" y="1461816"/>
            <a:ext cx="3254497" cy="28099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D6C6EED-5C93-4D77-8339-D1AA09339F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" b="6164"/>
          <a:stretch/>
        </p:blipFill>
        <p:spPr>
          <a:xfrm>
            <a:off x="578224" y="169748"/>
            <a:ext cx="8236633" cy="12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2B4211-0DB3-26F9-AFD8-C95D50DD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8" b="4377"/>
          <a:stretch/>
        </p:blipFill>
        <p:spPr>
          <a:xfrm>
            <a:off x="83127" y="858982"/>
            <a:ext cx="4488873" cy="2542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F7A6B6-25EF-3AB8-68A4-3971F7C89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" t="6569" r="1403" b="4910"/>
          <a:stretch/>
        </p:blipFill>
        <p:spPr>
          <a:xfrm>
            <a:off x="4571975" y="866075"/>
            <a:ext cx="4488873" cy="25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361549-F3BF-E399-69D7-B5D445DA3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11449" r="41893" b="12322"/>
          <a:stretch/>
        </p:blipFill>
        <p:spPr>
          <a:xfrm>
            <a:off x="0" y="0"/>
            <a:ext cx="4593244" cy="3920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8B409B-BFC7-F4FE-55D8-FEA473CAA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9" t="11179" r="37954" b="9360"/>
          <a:stretch/>
        </p:blipFill>
        <p:spPr>
          <a:xfrm>
            <a:off x="4593245" y="-24079"/>
            <a:ext cx="4550756" cy="39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查詢藥品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A12484-0E52-DC02-E455-28F1859B5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5" t="12917" r="45156" b="8610"/>
          <a:stretch/>
        </p:blipFill>
        <p:spPr>
          <a:xfrm>
            <a:off x="4957763" y="0"/>
            <a:ext cx="4095272" cy="41505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609834-F7C9-9693-A613-3C689F1ED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7" t="14141" r="43939" b="9630"/>
          <a:stretch/>
        </p:blipFill>
        <p:spPr>
          <a:xfrm>
            <a:off x="0" y="-1"/>
            <a:ext cx="4336473" cy="41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2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資料來源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健保用藥品項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衛生署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ostman API documentation</a:t>
            </a:r>
          </a:p>
          <a:p>
            <a:pPr>
              <a:spcBef>
                <a:spcPts val="1000"/>
              </a:spcBef>
              <a:buSzPct val="60000"/>
            </a:pPr>
            <a:r>
              <a:rPr lang="en-US" altLang="zh-TW" sz="28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 Bootstrap v5.0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2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老師的上課講義</a:t>
            </a: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28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>
              <a:spcBef>
                <a:spcPts val="1000"/>
              </a:spcBef>
              <a:buSzPct val="60000"/>
              <a:buNone/>
            </a:pPr>
            <a:endParaRPr lang="en-US" altLang="zh-TW" sz="4000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1000"/>
              </a:spcBef>
              <a:buSzPct val="60000"/>
            </a:pPr>
            <a:endParaRPr lang="zh-TW" altLang="en-US" sz="3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0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分工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7489430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潘政穎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r>
              <a:rPr lang="en-US" altLang="zh-TW" sz="3200" dirty="0">
                <a:latin typeface="Syne" panose="02020500000000000000" charset="0"/>
              </a:rPr>
              <a:t>/</a:t>
            </a:r>
            <a:r>
              <a:rPr lang="zh-TW" altLang="en-US" sz="3200" dirty="0">
                <a:latin typeface="Syne" panose="02020500000000000000" charset="0"/>
              </a:rPr>
              <a:t>註冊介面前後端撰寫</a:t>
            </a:r>
            <a:r>
              <a:rPr lang="zh-TW" altLang="en-US" sz="3200" dirty="0"/>
              <a:t>、</a:t>
            </a:r>
            <a:r>
              <a:rPr lang="en-US" altLang="zh-TW" sz="3200" dirty="0"/>
              <a:t>PPT</a:t>
            </a:r>
            <a:r>
              <a:rPr lang="zh-TW" altLang="en-US" sz="3200" dirty="0"/>
              <a:t>製作、資料庫建立</a:t>
            </a:r>
            <a:endParaRPr lang="en-US" altLang="zh-TW" sz="3200" b="1" dirty="0">
              <a:latin typeface="Syne" panose="02020500000000000000" charset="0"/>
            </a:endParaRP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>
                <a:latin typeface="Syne" panose="02020500000000000000" charset="0"/>
              </a:rPr>
              <a:t>劉孫湧</a:t>
            </a:r>
            <a:r>
              <a:rPr lang="en-US" altLang="zh-TW" sz="3200" b="1" dirty="0">
                <a:latin typeface="Syne" panose="02020500000000000000" charset="0"/>
              </a:rPr>
              <a:t>:</a:t>
            </a:r>
            <a:r>
              <a:rPr lang="zh-TW" altLang="en-US" sz="3200" dirty="0">
                <a:latin typeface="Golos Text" panose="02020500000000000000" charset="0"/>
                <a:cs typeface="Golos Text" panose="02020500000000000000" charset="0"/>
              </a:rPr>
              <a:t>藥品查詢前後端撰寫</a:t>
            </a:r>
            <a:r>
              <a:rPr lang="zh-TW" altLang="en-US" sz="3200" dirty="0"/>
              <a:t>、資料庫建立</a:t>
            </a:r>
            <a:endParaRPr lang="zh-TW" altLang="en-US" sz="3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8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851F9D-152B-44BA-BBAB-CA1D62345834}"/>
              </a:ext>
            </a:extLst>
          </p:cNvPr>
          <p:cNvSpPr txBox="1"/>
          <p:nvPr/>
        </p:nvSpPr>
        <p:spPr>
          <a:xfrm>
            <a:off x="1716181" y="1742714"/>
            <a:ext cx="499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7200" b="1" dirty="0">
                <a:latin typeface="Syne" panose="02020500000000000000" charset="0"/>
              </a:rPr>
              <a:t>Thanks!</a:t>
            </a:r>
            <a:endParaRPr lang="zh-TW" altLang="en-US" sz="7200" b="1" dirty="0">
              <a:latin typeface="Syne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subTitle" idx="1"/>
          </p:nvPr>
        </p:nvSpPr>
        <p:spPr>
          <a:xfrm>
            <a:off x="659437" y="1511825"/>
            <a:ext cx="52668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藥品查詢系統是一個提供使用者搜尋和查詢藥品資訊的網頁。這個系統可以讓使用者透過關鍵字搜尋特定的藥品，並提供有關該藥品的基本資訊，如成分、副作用、使用方法等等。</a:t>
            </a:r>
            <a:endParaRPr lang="en-US" altLang="zh-TW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這個藥品查詢系統的主要功能包括藥品搜尋、藥品資訊查詢、交互作用檢查和警告等。在系統的開發中，需要充分考慮使用者體驗和易用性，並且保證系統資訊的準確性和可靠性。</a:t>
            </a:r>
            <a:endParaRPr lang="en-US" sz="1600" dirty="0"/>
          </a:p>
        </p:txBody>
      </p:sp>
      <p:sp>
        <p:nvSpPr>
          <p:cNvPr id="419" name="Google Shape;419;p24"/>
          <p:cNvSpPr txBox="1">
            <a:spLocks noGrp="1"/>
          </p:cNvSpPr>
          <p:nvPr>
            <p:ph type="title"/>
          </p:nvPr>
        </p:nvSpPr>
        <p:spPr>
          <a:xfrm>
            <a:off x="659437" y="790491"/>
            <a:ext cx="56784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系統介紹</a:t>
            </a:r>
            <a:endParaRPr lang="en-US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79219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系統需求功能</a:t>
            </a:r>
            <a:endParaRPr dirty="0"/>
          </a:p>
        </p:txBody>
      </p:sp>
      <p:sp>
        <p:nvSpPr>
          <p:cNvPr id="427" name="Google Shape;427;p25"/>
          <p:cNvSpPr txBox="1">
            <a:spLocks noGrp="1"/>
          </p:cNvSpPr>
          <p:nvPr>
            <p:ph type="subTitle" idx="2"/>
          </p:nvPr>
        </p:nvSpPr>
        <p:spPr>
          <a:xfrm>
            <a:off x="720000" y="1367525"/>
            <a:ext cx="7032141" cy="2408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altLang="en-US" sz="1800" b="1" dirty="0"/>
              <a:t>藥品訊息的查詢</a:t>
            </a:r>
            <a:r>
              <a:rPr lang="en-US" altLang="zh-TW" sz="1800" b="1" dirty="0"/>
              <a:t>:</a:t>
            </a:r>
            <a:r>
              <a:rPr lang="zh-TW" altLang="en-US" sz="1800" dirty="0"/>
              <a:t>用戶可以輸入藥品名稱或者症狀，系統返回相關的藥品信息。</a:t>
            </a:r>
            <a:endParaRPr lang="en-US" altLang="zh-TW" sz="1800" dirty="0"/>
          </a:p>
          <a:p>
            <a:r>
              <a:rPr lang="zh-TW" altLang="en-US" sz="1800" b="1" dirty="0"/>
              <a:t>藥品的展示</a:t>
            </a:r>
            <a:r>
              <a:rPr lang="en-US" altLang="zh-TW" sz="1800" b="1" dirty="0"/>
              <a:t>:</a:t>
            </a:r>
            <a:r>
              <a:rPr lang="zh-TW" altLang="en-US" sz="1800" dirty="0"/>
              <a:t>查詢結果以列表或者卡片等方式呈現，包括藥品名稱、圖片、英文名、中文名、功效、副作用等信息。</a:t>
            </a:r>
            <a:endParaRPr lang="en-US" altLang="zh-TW" sz="1800" dirty="0"/>
          </a:p>
          <a:p>
            <a:r>
              <a:rPr lang="zh-TW" altLang="en-US" sz="1800" b="1" dirty="0"/>
              <a:t>搜尋記錄的保存</a:t>
            </a:r>
            <a:r>
              <a:rPr lang="en-US" altLang="zh-TW" sz="1800" b="1" dirty="0"/>
              <a:t>:</a:t>
            </a:r>
            <a:r>
              <a:rPr lang="zh-TW" altLang="en-US" sz="1800" dirty="0"/>
              <a:t>記錄用戶的搜尋歷史，方便用戶下次使用時查看和重新搜尋。</a:t>
            </a:r>
            <a:endParaRPr lang="en-US" altLang="zh-TW" sz="1800" dirty="0"/>
          </a:p>
          <a:p>
            <a:r>
              <a:rPr lang="zh-TW" altLang="en-US" sz="1800" b="1" dirty="0"/>
              <a:t>帳號登入和驗證</a:t>
            </a:r>
            <a:r>
              <a:rPr lang="en-US" altLang="zh-TW" sz="1800" b="1" dirty="0"/>
              <a:t>:</a:t>
            </a:r>
            <a:r>
              <a:rPr lang="zh-TW" altLang="en-US" sz="1800" dirty="0"/>
              <a:t>使用者需要輸入正確的帳戶和密碼才能成功登入系統</a:t>
            </a:r>
            <a:endParaRPr lang="en-US" altLang="zh-TW" sz="1800" dirty="0"/>
          </a:p>
          <a:p>
            <a:r>
              <a:rPr lang="zh-TW" altLang="en-US" sz="1800" b="1" dirty="0"/>
              <a:t>帳號建立</a:t>
            </a:r>
            <a:r>
              <a:rPr lang="en-US" altLang="zh-TW" sz="1800" dirty="0"/>
              <a:t>:</a:t>
            </a:r>
            <a:r>
              <a:rPr lang="zh-TW" altLang="en-US" sz="1800" dirty="0"/>
              <a:t>使用者需提供基本的個人資訊和健康資訊以進行管理</a:t>
            </a:r>
            <a:endParaRPr lang="en-US" altLang="zh-TW" sz="1800" dirty="0"/>
          </a:p>
          <a:p>
            <a:endParaRPr lang="en-US" altLang="zh-TW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TW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使用技術</a:t>
            </a:r>
            <a:endParaRPr dirty="0"/>
          </a:p>
        </p:txBody>
      </p:sp>
      <p:pic>
        <p:nvPicPr>
          <p:cNvPr id="1030" name="Picture 6" descr="引入外部檔案以快速搭建美觀網頁——全端實作體驗III - iT 邦幫忙::一起幫忙解決難題，拯救IT 人的一天">
            <a:extLst>
              <a:ext uri="{FF2B5EF4-FFF2-40B4-BE49-F238E27FC236}">
                <a16:creationId xmlns:a16="http://schemas.microsoft.com/office/drawing/2014/main" id="{1BECD43B-2251-4EC2-ADEE-D508FB99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" y="3307815"/>
            <a:ext cx="3087432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tstrap - 维基百科，自由的百科全书">
            <a:extLst>
              <a:ext uri="{FF2B5EF4-FFF2-40B4-BE49-F238E27FC236}">
                <a16:creationId xmlns:a16="http://schemas.microsoft.com/office/drawing/2014/main" id="{3D05A5D2-2857-4BF6-849D-73D19A79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" y="1472640"/>
            <a:ext cx="1732568" cy="13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PHP - 维基百科，自由的百科全书">
            <a:extLst>
              <a:ext uri="{FF2B5EF4-FFF2-40B4-BE49-F238E27FC236}">
                <a16:creationId xmlns:a16="http://schemas.microsoft.com/office/drawing/2014/main" id="{7A979893-26A8-4B7B-9025-B874C80C95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Picture 10" descr="PHP Archives - 하나몬">
            <a:extLst>
              <a:ext uri="{FF2B5EF4-FFF2-40B4-BE49-F238E27FC236}">
                <a16:creationId xmlns:a16="http://schemas.microsoft.com/office/drawing/2014/main" id="{0F9C7CDE-FE40-418C-AF97-439D380D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93" y="1579258"/>
            <a:ext cx="2446208" cy="12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- 維基百科，自由的百科全書">
            <a:extLst>
              <a:ext uri="{FF2B5EF4-FFF2-40B4-BE49-F238E27FC236}">
                <a16:creationId xmlns:a16="http://schemas.microsoft.com/office/drawing/2014/main" id="{49884E36-8774-4E1F-8488-87E74597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05" y="3307816"/>
            <a:ext cx="2633013" cy="135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BC GitHub Instructor Guide | Learning Technology Hub">
            <a:extLst>
              <a:ext uri="{FF2B5EF4-FFF2-40B4-BE49-F238E27FC236}">
                <a16:creationId xmlns:a16="http://schemas.microsoft.com/office/drawing/2014/main" id="{172B4E51-7DAE-473F-8677-4197A47B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188" y="3129444"/>
            <a:ext cx="3044553" cy="171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- postmanlabs/postman-docs: Documentation for Postman, a  collaboration platform for API development. Available for Mac, Windows, and  Linux.">
            <a:extLst>
              <a:ext uri="{FF2B5EF4-FFF2-40B4-BE49-F238E27FC236}">
                <a16:creationId xmlns:a16="http://schemas.microsoft.com/office/drawing/2014/main" id="{026B2301-7FA1-4067-A199-119413518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5" r="39415"/>
          <a:stretch/>
        </p:blipFill>
        <p:spPr bwMode="auto">
          <a:xfrm>
            <a:off x="5911188" y="1308670"/>
            <a:ext cx="1813347" cy="159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介面</a:t>
            </a:r>
            <a:br>
              <a:rPr lang="en-US" dirty="0"/>
            </a:br>
            <a:endParaRPr dirty="0"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2"/>
          </p:nvPr>
        </p:nvSpPr>
        <p:spPr>
          <a:xfrm>
            <a:off x="719999" y="1385554"/>
            <a:ext cx="6870865" cy="344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登入介面</a:t>
            </a:r>
            <a:r>
              <a:rPr lang="en-US" sz="3200" b="1" dirty="0"/>
              <a:t> (</a:t>
            </a:r>
            <a:r>
              <a:rPr lang="zh-TW" altLang="en-US" sz="3200" dirty="0"/>
              <a:t>帳號驗證、帳號登入</a:t>
            </a:r>
            <a:r>
              <a:rPr lang="en-US" altLang="zh-TW" sz="3200" dirty="0"/>
              <a:t>)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帳號建立介面</a:t>
            </a:r>
            <a:r>
              <a:rPr lang="en-US" sz="3200" dirty="0"/>
              <a:t>(</a:t>
            </a:r>
            <a:r>
              <a:rPr lang="zh-TW" altLang="en-US" sz="3200" dirty="0"/>
              <a:t>個人資料建立、個人健康資料建立</a:t>
            </a:r>
            <a:r>
              <a:rPr lang="en-US" sz="3200" dirty="0"/>
              <a:t>)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r>
              <a:rPr lang="zh-TW" altLang="en-US" sz="3200" b="1" dirty="0"/>
              <a:t>藥品查詢介面</a:t>
            </a:r>
            <a:r>
              <a:rPr lang="en-US" sz="3200" dirty="0"/>
              <a:t>(</a:t>
            </a:r>
            <a:r>
              <a:rPr lang="zh-TW" altLang="en-US" sz="3200" dirty="0"/>
              <a:t>藥效和藥名查詢</a:t>
            </a:r>
            <a:r>
              <a:rPr lang="en-US" sz="3200" dirty="0"/>
              <a:t>)</a:t>
            </a:r>
          </a:p>
          <a:p>
            <a:pPr>
              <a:spcBef>
                <a:spcPts val="1000"/>
              </a:spcBef>
              <a:buSzPct val="60000"/>
            </a:pPr>
            <a:r>
              <a:rPr lang="zh-TW" altLang="en-US" sz="3200" b="1" dirty="0"/>
              <a:t>藥品搜尋紀錄</a:t>
            </a:r>
            <a:endParaRPr lang="en-US" sz="32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ct val="60000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079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B0109C-3CC9-4FEF-8CEA-088FA4B0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UX</a:t>
            </a:r>
            <a:r>
              <a:rPr lang="zh-TW" altLang="en-US" dirty="0"/>
              <a:t>樣式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39D54C1-9853-4650-8B3A-34222A25781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9999" y="1324535"/>
            <a:ext cx="7005335" cy="3279490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1800" dirty="0"/>
              <a:t>根據</a:t>
            </a:r>
            <a:r>
              <a:rPr lang="en-US" altLang="zh-TW" sz="1800" dirty="0"/>
              <a:t>Tidwell UX Patterns</a:t>
            </a:r>
            <a:r>
              <a:rPr lang="zh-TW" altLang="en-US" sz="1800" dirty="0"/>
              <a:t>我們的系統運用了以下的</a:t>
            </a:r>
            <a:r>
              <a:rPr lang="en-US" altLang="zh-TW" sz="1800" dirty="0"/>
              <a:t>UX Patterns</a:t>
            </a:r>
          </a:p>
          <a:p>
            <a:r>
              <a:rPr lang="en-US" altLang="zh-TW" sz="1800" dirty="0"/>
              <a:t>Safe exploration </a:t>
            </a:r>
          </a:p>
          <a:p>
            <a:r>
              <a:rPr lang="en-US" altLang="zh-TW" sz="1800" dirty="0"/>
              <a:t>Satisficing (</a:t>
            </a:r>
            <a:r>
              <a:rPr lang="zh-TW" altLang="en-US" sz="1800" dirty="0"/>
              <a:t>足夠滿足</a:t>
            </a:r>
            <a:r>
              <a:rPr lang="en-US" altLang="zh-TW" sz="1800" dirty="0"/>
              <a:t>)</a:t>
            </a:r>
          </a:p>
          <a:p>
            <a:r>
              <a:rPr lang="en-US" altLang="zh-TW" sz="1800" dirty="0"/>
              <a:t>Changes in midstream </a:t>
            </a:r>
          </a:p>
          <a:p>
            <a:r>
              <a:rPr lang="en-US" altLang="zh-TW" sz="1800" dirty="0"/>
              <a:t>Keyboard only </a:t>
            </a:r>
          </a:p>
          <a:p>
            <a:r>
              <a:rPr lang="zh-TW" altLang="en-US" sz="1800" dirty="0"/>
              <a:t>儀表板</a:t>
            </a:r>
            <a:r>
              <a:rPr lang="en-US" altLang="zh-TW" sz="1800" dirty="0"/>
              <a:t>(</a:t>
            </a:r>
            <a:r>
              <a:rPr lang="zh-TW" altLang="en-US" sz="1800" dirty="0"/>
              <a:t>以表格排列 讓使用者檢視藥品資料的細節 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清楚地進入點</a:t>
            </a:r>
            <a:endParaRPr lang="en-US" altLang="zh-TW" sz="1800" dirty="0"/>
          </a:p>
          <a:p>
            <a:r>
              <a:rPr lang="zh-TW" altLang="en-US" sz="1800" dirty="0"/>
              <a:t>強制回應面板 </a:t>
            </a:r>
            <a:endParaRPr lang="en-US" altLang="zh-TW" sz="1800" dirty="0"/>
          </a:p>
          <a:p>
            <a:r>
              <a:rPr lang="zh-TW" altLang="en-US" sz="1800" dirty="0"/>
              <a:t>登入工具 </a:t>
            </a:r>
            <a:endParaRPr lang="en-US" altLang="zh-TW" sz="1800" dirty="0"/>
          </a:p>
          <a:p>
            <a:pPr marL="139700" indent="0">
              <a:buNone/>
            </a:pPr>
            <a:r>
              <a:rPr lang="zh-TW" altLang="en-US" sz="1800" dirty="0"/>
              <a:t>等等的</a:t>
            </a:r>
            <a:r>
              <a:rPr lang="en-US" altLang="zh-TW" sz="1800" dirty="0"/>
              <a:t>UX Patterns…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712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827EAF-4E39-4CBE-A4B2-538CC0AE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71" y="482307"/>
            <a:ext cx="7429858" cy="34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4EF24B7F-907D-4621-9EC8-97B95993B5F9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登入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CDD810-663C-4263-A1AC-E0994E67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" y="678483"/>
            <a:ext cx="5614318" cy="34738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FAC1090-D96A-4551-B308-DCA360C774EE}"/>
              </a:ext>
            </a:extLst>
          </p:cNvPr>
          <p:cNvSpPr txBox="1"/>
          <p:nvPr/>
        </p:nvSpPr>
        <p:spPr>
          <a:xfrm>
            <a:off x="1420346" y="362201"/>
            <a:ext cx="1887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latin typeface="Syne" panose="02020500000000000000" charset="0"/>
              </a:rPr>
              <a:t>HTML+B</a:t>
            </a:r>
            <a:r>
              <a:rPr lang="en-US" altLang="zh-TW" b="0" i="0" dirty="0" err="1">
                <a:solidFill>
                  <a:srgbClr val="202124"/>
                </a:solidFill>
                <a:effectLst/>
                <a:latin typeface="Google Sans"/>
              </a:rPr>
              <a:t>ootstrap+</a:t>
            </a:r>
            <a:r>
              <a:rPr lang="en-US" altLang="zh-TW" dirty="0" err="1">
                <a:solidFill>
                  <a:srgbClr val="202124"/>
                </a:solidFill>
                <a:latin typeface="Google Sans"/>
              </a:rPr>
              <a:t>CSS</a:t>
            </a:r>
            <a:endParaRPr lang="zh-TW" altLang="en-US" sz="1400" dirty="0">
              <a:latin typeface="Syne" panose="02020500000000000000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7F048D-11FB-4C80-99B2-5DDC4ABE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87" y="678483"/>
            <a:ext cx="3484943" cy="34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43626089-8CA9-4564-929A-B4B87813E3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92" r="992"/>
          <a:stretch/>
        </p:blipFill>
        <p:spPr>
          <a:xfrm>
            <a:off x="4861113" y="1011890"/>
            <a:ext cx="4201693" cy="2369794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AA08CEB-7F93-43EF-83CF-21DBC12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75" y="4205187"/>
            <a:ext cx="7704000" cy="57270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zh-TW" altLang="en-US" sz="3200" dirty="0">
                <a:latin typeface="Syne" panose="02020500000000000000" charset="0"/>
              </a:rPr>
              <a:t>畫面</a:t>
            </a:r>
            <a:r>
              <a:rPr lang="en-US" altLang="zh-TW" sz="3200" dirty="0">
                <a:latin typeface="Syne" panose="02020500000000000000" charset="0"/>
              </a:rPr>
              <a:t>-</a:t>
            </a:r>
            <a:r>
              <a:rPr lang="zh-TW" altLang="en-US" sz="3200" dirty="0">
                <a:latin typeface="Syne" panose="02020500000000000000" charset="0"/>
              </a:rPr>
              <a:t>建立帳號</a:t>
            </a:r>
            <a:br>
              <a:rPr lang="zh-TW" altLang="en-US" sz="3200" dirty="0">
                <a:latin typeface="Syne" panose="02020500000000000000" charset="0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42CB53-D24F-48E5-87DC-B7DE03CE5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"/>
          <a:stretch/>
        </p:blipFill>
        <p:spPr>
          <a:xfrm>
            <a:off x="308058" y="134471"/>
            <a:ext cx="4455404" cy="40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3593"/>
      </p:ext>
    </p:extLst>
  </p:cSld>
  <p:clrMapOvr>
    <a:masterClrMapping/>
  </p:clrMapOvr>
</p:sld>
</file>

<file path=ppt/theme/theme1.xml><?xml version="1.0" encoding="utf-8"?>
<a:theme xmlns:a="http://schemas.openxmlformats.org/drawingml/2006/main" name="Study Planning by Slidesgo">
  <a:themeElements>
    <a:clrScheme name="Simple Light">
      <a:dk1>
        <a:srgbClr val="2F2534"/>
      </a:dk1>
      <a:lt1>
        <a:srgbClr val="FFF7F6"/>
      </a:lt1>
      <a:dk2>
        <a:srgbClr val="D64334"/>
      </a:dk2>
      <a:lt2>
        <a:srgbClr val="FCC107"/>
      </a:lt2>
      <a:accent1>
        <a:srgbClr val="F7D89E"/>
      </a:accent1>
      <a:accent2>
        <a:srgbClr val="FF7A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F25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419</Words>
  <Application>Microsoft Macintosh PowerPoint</Application>
  <PresentationFormat>如螢幕大小 (16:9)</PresentationFormat>
  <Paragraphs>52</Paragraphs>
  <Slides>19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Arial</vt:lpstr>
      <vt:lpstr>Google Sans</vt:lpstr>
      <vt:lpstr>微軟正黑體</vt:lpstr>
      <vt:lpstr>Golos Text</vt:lpstr>
      <vt:lpstr>Nunito Light</vt:lpstr>
      <vt:lpstr>DM Sans Medium</vt:lpstr>
      <vt:lpstr>Bebas Neue</vt:lpstr>
      <vt:lpstr>Syne</vt:lpstr>
      <vt:lpstr>Study Planning by Slidesgo</vt:lpstr>
      <vt:lpstr>藥品查詢系統</vt:lpstr>
      <vt:lpstr>系統介紹</vt:lpstr>
      <vt:lpstr>系統需求功能</vt:lpstr>
      <vt:lpstr>使用技術</vt:lpstr>
      <vt:lpstr>介面 </vt:lpstr>
      <vt:lpstr>UX樣式</vt:lpstr>
      <vt:lpstr>畫面-登入 </vt:lpstr>
      <vt:lpstr>畫面-登入 </vt:lpstr>
      <vt:lpstr>畫面-建立帳號 </vt:lpstr>
      <vt:lpstr>畫面-建立帳號 </vt:lpstr>
      <vt:lpstr>畫面-建立帳號二 </vt:lpstr>
      <vt:lpstr>畫面-建立帳號二 </vt:lpstr>
      <vt:lpstr>帳號資料處理 </vt:lpstr>
      <vt:lpstr>畫面-查詢藥品 </vt:lpstr>
      <vt:lpstr>畫面-查詢藥品 </vt:lpstr>
      <vt:lpstr>畫面-查詢藥品 </vt:lpstr>
      <vt:lpstr>資料來源 </vt:lpstr>
      <vt:lpstr>分工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planning</dc:title>
  <cp:lastModifiedBy>Microsoft Office User</cp:lastModifiedBy>
  <cp:revision>39</cp:revision>
  <dcterms:modified xsi:type="dcterms:W3CDTF">2023-06-13T01:32:45Z</dcterms:modified>
</cp:coreProperties>
</file>